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6"/>
  </p:notesMasterIdLst>
  <p:sldIdLst>
    <p:sldId id="378" r:id="rId2"/>
    <p:sldId id="377" r:id="rId3"/>
    <p:sldId id="322" r:id="rId4"/>
    <p:sldId id="369" r:id="rId5"/>
    <p:sldId id="370" r:id="rId6"/>
    <p:sldId id="371" r:id="rId7"/>
    <p:sldId id="380" r:id="rId8"/>
    <p:sldId id="368" r:id="rId9"/>
    <p:sldId id="323" r:id="rId10"/>
    <p:sldId id="324" r:id="rId11"/>
    <p:sldId id="325" r:id="rId12"/>
    <p:sldId id="326" r:id="rId13"/>
    <p:sldId id="327" r:id="rId14"/>
    <p:sldId id="352" r:id="rId15"/>
    <p:sldId id="329" r:id="rId16"/>
    <p:sldId id="294" r:id="rId17"/>
    <p:sldId id="345" r:id="rId18"/>
    <p:sldId id="331" r:id="rId19"/>
    <p:sldId id="328" r:id="rId20"/>
    <p:sldId id="381" r:id="rId21"/>
    <p:sldId id="353" r:id="rId22"/>
    <p:sldId id="354" r:id="rId23"/>
    <p:sldId id="355" r:id="rId24"/>
    <p:sldId id="356" r:id="rId25"/>
    <p:sldId id="358" r:id="rId26"/>
    <p:sldId id="359" r:id="rId27"/>
    <p:sldId id="361" r:id="rId28"/>
    <p:sldId id="362" r:id="rId29"/>
    <p:sldId id="360" r:id="rId30"/>
    <p:sldId id="350" r:id="rId31"/>
    <p:sldId id="364" r:id="rId32"/>
    <p:sldId id="363" r:id="rId33"/>
    <p:sldId id="366" r:id="rId34"/>
    <p:sldId id="367" r:id="rId35"/>
    <p:sldId id="374" r:id="rId36"/>
    <p:sldId id="382" r:id="rId37"/>
    <p:sldId id="384" r:id="rId38"/>
    <p:sldId id="385" r:id="rId39"/>
    <p:sldId id="386" r:id="rId40"/>
    <p:sldId id="387" r:id="rId41"/>
    <p:sldId id="383" r:id="rId42"/>
    <p:sldId id="375" r:id="rId43"/>
    <p:sldId id="283" r:id="rId44"/>
    <p:sldId id="379" r:id="rId4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6" d="100"/>
          <a:sy n="86" d="100"/>
        </p:scale>
        <p:origin x="1524" y="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notesMaster" Target="notesMasters/notesMaster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B1A7DD8-5876-4F21-8CD4-815EF502EF65}" type="datetimeFigureOut">
              <a:rPr lang="ru-RU" smtClean="0"/>
              <a:pPr/>
              <a:t>17.05.2017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B62EDF6-C9A9-461C-8F1B-A5167015D7C2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2A9AC6-3DFD-4CAB-87F3-7E704596D767}" type="datetime1">
              <a:rPr lang="ru-RU" smtClean="0"/>
              <a:pPr/>
              <a:t>17.05.2017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+7(903) 585-9776    http://smorovoz.ru/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F61497-5568-483B-A27E-DBF56D5FB3B6}" type="datetime1">
              <a:rPr lang="ru-RU" smtClean="0"/>
              <a:pPr/>
              <a:t>17.05.2017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+7(903) 585-9776    http://smorovoz.ru/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C7CE3E-D323-4D12-B3D5-E8BFFC8FEC92}" type="datetime1">
              <a:rPr lang="ru-RU" smtClean="0"/>
              <a:pPr/>
              <a:t>17.05.2017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+7(903) 585-9776    http://smorovoz.ru/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B77BDD-CE51-4710-9DA5-9B6F9696D92E}" type="datetime1">
              <a:rPr lang="ru-RU" smtClean="0"/>
              <a:pPr/>
              <a:t>17.05.2017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+7(903) 585-9776    http://smorovoz.ru/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135AD9-5AE1-4709-917C-2D3626E54DCD}" type="datetime1">
              <a:rPr lang="ru-RU" smtClean="0"/>
              <a:pPr/>
              <a:t>17.05.2017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+7(903) 585-9776    http://smorovoz.ru/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157AB9-A7C2-4065-8B60-EF32F5CB3039}" type="datetime1">
              <a:rPr lang="ru-RU" smtClean="0"/>
              <a:pPr/>
              <a:t>17.05.2017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+7(903) 585-9776    http://smorovoz.ru/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8B3A8A-7D58-4B0E-BB48-F97AF13BBC67}" type="datetime1">
              <a:rPr lang="ru-RU" smtClean="0"/>
              <a:pPr/>
              <a:t>17.05.2017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+7(903) 585-9776    http://smorovoz.ru/</a:t>
            </a: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4AE0EB-F45E-4D28-9C98-2CB382F3C8A9}" type="datetime1">
              <a:rPr lang="ru-RU" smtClean="0"/>
              <a:pPr/>
              <a:t>17.05.2017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+7(903) 585-9776    http://smorovoz.ru/</a:t>
            </a: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606113-C5E3-4A6A-87B8-E29C3E130F5E}" type="datetime1">
              <a:rPr lang="ru-RU" smtClean="0"/>
              <a:pPr/>
              <a:t>17.05.2017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+7(903) 585-9776    http://smorovoz.ru/</a:t>
            </a: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682C83-F986-44AE-BC8D-B384EA48859D}" type="datetime1">
              <a:rPr lang="ru-RU" smtClean="0"/>
              <a:pPr/>
              <a:t>17.05.2017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+7(903) 585-9776    http://smorovoz.ru/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5FA782-6F34-424B-B672-1FA1E9C6C933}" type="datetime1">
              <a:rPr lang="ru-RU" smtClean="0"/>
              <a:pPr/>
              <a:t>17.05.2017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+7(903) 585-9776    http://smorovoz.ru/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E4AD28-0E3B-406E-9A67-C1FB206FFBA4}" type="datetime1">
              <a:rPr lang="ru-RU" smtClean="0"/>
              <a:pPr/>
              <a:t>17.05.2017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+7(903) 585-9776    http://smorovoz.ru/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gif"/><Relationship Id="rId3" Type="http://schemas.openxmlformats.org/officeDocument/2006/relationships/image" Target="../media/image32.jpeg"/><Relationship Id="rId7" Type="http://schemas.openxmlformats.org/officeDocument/2006/relationships/image" Target="../media/image36.gif"/><Relationship Id="rId12" Type="http://schemas.openxmlformats.org/officeDocument/2006/relationships/image" Target="../media/image41.jpeg"/><Relationship Id="rId2" Type="http://schemas.openxmlformats.org/officeDocument/2006/relationships/hyperlink" Target="http://www.smorovoz.ru/" TargetMode="Externa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5.gif"/><Relationship Id="rId11" Type="http://schemas.openxmlformats.org/officeDocument/2006/relationships/image" Target="../media/image40.jpeg"/><Relationship Id="rId5" Type="http://schemas.openxmlformats.org/officeDocument/2006/relationships/image" Target="../media/image34.jpeg"/><Relationship Id="rId10" Type="http://schemas.openxmlformats.org/officeDocument/2006/relationships/image" Target="../media/image39.jpeg"/><Relationship Id="rId4" Type="http://schemas.openxmlformats.org/officeDocument/2006/relationships/image" Target="../media/image33.png"/><Relationship Id="rId9" Type="http://schemas.openxmlformats.org/officeDocument/2006/relationships/image" Target="../media/image38.jpeg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482" y="0"/>
            <a:ext cx="9160963" cy="6858000"/>
          </a:xfrm>
        </p:spPr>
      </p:pic>
      <p:sp>
        <p:nvSpPr>
          <p:cNvPr id="6" name="Прямоугольник 5"/>
          <p:cNvSpPr/>
          <p:nvPr/>
        </p:nvSpPr>
        <p:spPr>
          <a:xfrm>
            <a:off x="4448857" y="3182779"/>
            <a:ext cx="246279" cy="400105"/>
          </a:xfrm>
          <a:prstGeom prst="rect">
            <a:avLst/>
          </a:prstGeom>
        </p:spPr>
        <p:txBody>
          <a:bodyPr wrap="none" lIns="121917" tIns="60958" rIns="121917" bIns="60958">
            <a:spAutoFit/>
          </a:bodyPr>
          <a:lstStyle/>
          <a:p>
            <a:pPr algn="ctr"/>
            <a:endParaRPr lang="ru-RU" altLang="ru-RU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7" name="Rectangle 2"/>
          <p:cNvSpPr txBox="1">
            <a:spLocks noChangeArrowheads="1"/>
          </p:cNvSpPr>
          <p:nvPr/>
        </p:nvSpPr>
        <p:spPr>
          <a:xfrm>
            <a:off x="-379" y="1661725"/>
            <a:ext cx="9144000" cy="1914596"/>
          </a:xfrm>
          <a:prstGeom prst="rect">
            <a:avLst/>
          </a:prstGeom>
        </p:spPr>
        <p:txBody>
          <a:bodyPr vert="horz" lIns="121917" tIns="60958" rIns="121917" bIns="60958" rtlCol="0" anchor="ctr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altLang="ru-RU" sz="4300" dirty="0" smtClean="0">
                <a:solidFill>
                  <a:schemeClr val="bg1"/>
                </a:solidFill>
                <a:latin typeface="Calibri" panose="020F0502020204030204" pitchFamily="34" charset="0"/>
              </a:rPr>
              <a:t>Визуальный маркетинг</a:t>
            </a:r>
            <a:endParaRPr lang="ru-RU" altLang="ru-RU" sz="4300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10" name="Rectangle 3"/>
          <p:cNvSpPr txBox="1">
            <a:spLocks noChangeArrowheads="1"/>
          </p:cNvSpPr>
          <p:nvPr/>
        </p:nvSpPr>
        <p:spPr>
          <a:xfrm>
            <a:off x="381" y="3773668"/>
            <a:ext cx="9143620" cy="1601259"/>
          </a:xfrm>
          <a:prstGeom prst="rect">
            <a:avLst/>
          </a:prstGeom>
        </p:spPr>
        <p:txBody>
          <a:bodyPr vert="horz" lIns="121917" tIns="60958" rIns="121917" bIns="60958" rtlCol="0">
            <a:norm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50000"/>
              </a:lnSpc>
              <a:buNone/>
            </a:pPr>
            <a:r>
              <a:rPr lang="ru-RU" altLang="ru-RU" sz="27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</a:rPr>
              <a:t>Сморовоз</a:t>
            </a:r>
            <a:r>
              <a:rPr lang="ru-RU" altLang="ru-RU" sz="27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</a:rPr>
              <a:t> Сергей</a:t>
            </a:r>
            <a:r>
              <a:rPr lang="ru-RU" altLang="ru-RU" sz="27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</a:rPr>
              <a:t/>
            </a:r>
            <a:br>
              <a:rPr lang="ru-RU" altLang="ru-RU" sz="27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</a:rPr>
            </a:br>
            <a:r>
              <a:rPr lang="en-US" altLang="ru-RU" sz="2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</a:rPr>
              <a:t>smorovoz.ru</a:t>
            </a:r>
            <a:endParaRPr lang="ru-RU" altLang="ru-RU" sz="2400" dirty="0">
              <a:solidFill>
                <a:schemeClr val="tx1">
                  <a:lumMod val="50000"/>
                  <a:lumOff val="50000"/>
                </a:schemeClr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931044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9552" y="260649"/>
            <a:ext cx="8280920" cy="864095"/>
          </a:xfrm>
        </p:spPr>
        <p:txBody>
          <a:bodyPr>
            <a:normAutofit/>
          </a:bodyPr>
          <a:lstStyle/>
          <a:p>
            <a:r>
              <a:rPr lang="ru-RU" sz="3600" dirty="0" smtClean="0"/>
              <a:t>Настройка отчёта</a:t>
            </a:r>
            <a:endParaRPr lang="ru-RU" sz="36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39552" y="1268760"/>
            <a:ext cx="8208912" cy="4968552"/>
          </a:xfrm>
        </p:spPr>
        <p:txBody>
          <a:bodyPr>
            <a:normAutofit/>
          </a:bodyPr>
          <a:lstStyle/>
          <a:p>
            <a:pPr marL="514350" indent="-514350"/>
            <a:r>
              <a:rPr lang="ru-RU" sz="8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</a:p>
        </p:txBody>
      </p:sp>
      <p:pic>
        <p:nvPicPr>
          <p:cNvPr id="15362" name="Picture 2" descr="E:\smorovoz\2016-05-24-Webinar-LIMUR-MCM\Stranica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037" y="1205116"/>
            <a:ext cx="7847403" cy="5464244"/>
          </a:xfrm>
          <a:prstGeom prst="rect">
            <a:avLst/>
          </a:prstGeom>
          <a:noFill/>
        </p:spPr>
      </p:pic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10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+7(903) 585-9776    http://smorovoz.ru/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9552" y="260649"/>
            <a:ext cx="8280920" cy="864095"/>
          </a:xfrm>
        </p:spPr>
        <p:txBody>
          <a:bodyPr>
            <a:normAutofit/>
          </a:bodyPr>
          <a:lstStyle/>
          <a:p>
            <a:r>
              <a:rPr lang="ru-RU" sz="3600" dirty="0" smtClean="0"/>
              <a:t>Настройка отчёта</a:t>
            </a:r>
            <a:endParaRPr lang="ru-RU" sz="36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39552" y="1268760"/>
            <a:ext cx="8208912" cy="4968552"/>
          </a:xfrm>
        </p:spPr>
        <p:txBody>
          <a:bodyPr>
            <a:normAutofit/>
          </a:bodyPr>
          <a:lstStyle/>
          <a:p>
            <a:pPr marL="514350" indent="-514350"/>
            <a:r>
              <a:rPr lang="ru-RU" sz="8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</a:p>
        </p:txBody>
      </p:sp>
      <p:pic>
        <p:nvPicPr>
          <p:cNvPr id="16386" name="Picture 2" descr="E:\smorovoz\2016-05-24-Webinar-LIMUR-MCM\Stranica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1196752"/>
            <a:ext cx="7859415" cy="5472608"/>
          </a:xfrm>
          <a:prstGeom prst="rect">
            <a:avLst/>
          </a:prstGeom>
          <a:noFill/>
        </p:spPr>
      </p:pic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11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+7(903) 585-9776    http://smorovoz.ru/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9552" y="260649"/>
            <a:ext cx="8280920" cy="864095"/>
          </a:xfrm>
        </p:spPr>
        <p:txBody>
          <a:bodyPr>
            <a:normAutofit/>
          </a:bodyPr>
          <a:lstStyle/>
          <a:p>
            <a:r>
              <a:rPr lang="ru-RU" sz="3600" dirty="0" smtClean="0"/>
              <a:t>Настройка отчёта</a:t>
            </a:r>
            <a:endParaRPr lang="ru-RU" sz="36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39552" y="1268760"/>
            <a:ext cx="8208912" cy="4968552"/>
          </a:xfrm>
        </p:spPr>
        <p:txBody>
          <a:bodyPr>
            <a:normAutofit/>
          </a:bodyPr>
          <a:lstStyle/>
          <a:p>
            <a:pPr marL="514350" indent="-514350"/>
            <a:r>
              <a:rPr lang="ru-RU" sz="8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</a:p>
        </p:txBody>
      </p:sp>
      <p:pic>
        <p:nvPicPr>
          <p:cNvPr id="17410" name="Picture 2" descr="E:\smorovoz\2016-05-24-Webinar-LIMUR-MCM\Stranica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1198462"/>
            <a:ext cx="7848872" cy="5465267"/>
          </a:xfrm>
          <a:prstGeom prst="rect">
            <a:avLst/>
          </a:prstGeom>
          <a:noFill/>
        </p:spPr>
      </p:pic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12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+7(903) 585-9776    http://smorovoz.ru/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9552" y="260649"/>
            <a:ext cx="8280920" cy="864095"/>
          </a:xfrm>
        </p:spPr>
        <p:txBody>
          <a:bodyPr>
            <a:normAutofit/>
          </a:bodyPr>
          <a:lstStyle/>
          <a:p>
            <a:r>
              <a:rPr lang="ru-RU" sz="3600" dirty="0" smtClean="0"/>
              <a:t>Настройка отчёта</a:t>
            </a:r>
            <a:endParaRPr lang="ru-RU" sz="36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39552" y="1268760"/>
            <a:ext cx="8208912" cy="4968552"/>
          </a:xfrm>
        </p:spPr>
        <p:txBody>
          <a:bodyPr>
            <a:normAutofit/>
          </a:bodyPr>
          <a:lstStyle/>
          <a:p>
            <a:pPr marL="514350" indent="-514350"/>
            <a:r>
              <a:rPr lang="ru-RU" sz="8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</a:p>
        </p:txBody>
      </p:sp>
      <p:pic>
        <p:nvPicPr>
          <p:cNvPr id="18434" name="Picture 2" descr="E:\smorovoz\2016-05-24-Webinar-LIMUR-MCM\Stranica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435943"/>
            <a:ext cx="8784976" cy="4351859"/>
          </a:xfrm>
          <a:prstGeom prst="rect">
            <a:avLst/>
          </a:prstGeom>
          <a:noFill/>
        </p:spPr>
      </p:pic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13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+7(903) 585-9776    http://smorovoz.ru/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9552" y="260649"/>
            <a:ext cx="8280920" cy="864095"/>
          </a:xfrm>
        </p:spPr>
        <p:txBody>
          <a:bodyPr>
            <a:normAutofit/>
          </a:bodyPr>
          <a:lstStyle/>
          <a:p>
            <a:endParaRPr lang="ru-RU" sz="36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39552" y="1052736"/>
            <a:ext cx="8208912" cy="4968552"/>
          </a:xfrm>
        </p:spPr>
        <p:txBody>
          <a:bodyPr>
            <a:normAutofit/>
          </a:bodyPr>
          <a:lstStyle/>
          <a:p>
            <a:pPr algn="l"/>
            <a:r>
              <a:rPr lang="ru-RU" sz="28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endParaRPr lang="ru-RU" sz="28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14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+7(903) 585-9776    http://smorovoz.ru/</a:t>
            </a:r>
            <a:endParaRPr lang="ru-RU" dirty="0"/>
          </a:p>
        </p:txBody>
      </p:sp>
      <p:pic>
        <p:nvPicPr>
          <p:cNvPr id="1026" name="Picture 2" descr="E:\smorovoz\2016-11-03-Virta\bokaly-glya-piv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496" y="25102"/>
            <a:ext cx="9001000" cy="677779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9552" y="260649"/>
            <a:ext cx="8280920" cy="864095"/>
          </a:xfrm>
        </p:spPr>
        <p:txBody>
          <a:bodyPr>
            <a:normAutofit/>
          </a:bodyPr>
          <a:lstStyle/>
          <a:p>
            <a:r>
              <a:rPr lang="ru-RU" sz="3600" dirty="0" smtClean="0"/>
              <a:t>Визуальный Маркетинг</a:t>
            </a:r>
            <a:endParaRPr lang="ru-RU" sz="36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39552" y="1052736"/>
            <a:ext cx="8208912" cy="4968552"/>
          </a:xfrm>
        </p:spPr>
        <p:txBody>
          <a:bodyPr>
            <a:normAutofit/>
          </a:bodyPr>
          <a:lstStyle/>
          <a:p>
            <a:pPr algn="l"/>
            <a:r>
              <a:rPr lang="ru-RU" sz="28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endParaRPr lang="ru-RU" sz="28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21506" name="Picture 2" descr="E:\smorovoz\2016-05-24-Webinar-LIMUR-MCM\IMG_435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47664" y="1258221"/>
            <a:ext cx="6192688" cy="5195115"/>
          </a:xfrm>
          <a:prstGeom prst="rect">
            <a:avLst/>
          </a:prstGeom>
          <a:noFill/>
        </p:spPr>
      </p:pic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15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+7(903) 585-9776    http://smorovoz.ru/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9552" y="260649"/>
            <a:ext cx="8280920" cy="864095"/>
          </a:xfrm>
        </p:spPr>
        <p:txBody>
          <a:bodyPr>
            <a:normAutofit/>
          </a:bodyPr>
          <a:lstStyle/>
          <a:p>
            <a:r>
              <a:rPr lang="ru-RU" sz="3600" dirty="0" smtClean="0"/>
              <a:t>Визуальный Маркетинг</a:t>
            </a:r>
            <a:endParaRPr lang="ru-RU" sz="36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39552" y="1052736"/>
            <a:ext cx="8208912" cy="4968552"/>
          </a:xfrm>
        </p:spPr>
        <p:txBody>
          <a:bodyPr>
            <a:normAutofit/>
          </a:bodyPr>
          <a:lstStyle/>
          <a:p>
            <a:pPr algn="l"/>
            <a:r>
              <a:rPr lang="ru-RU" sz="28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endParaRPr lang="ru-RU" sz="28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20482" name="Picture 2" descr="E:\smorovoz\2016-05-24-Webinar-LIMUR-MCM\IMG_425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7704" y="1196752"/>
            <a:ext cx="5435045" cy="5063650"/>
          </a:xfrm>
          <a:prstGeom prst="rect">
            <a:avLst/>
          </a:prstGeom>
          <a:noFill/>
        </p:spPr>
      </p:pic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16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+7(903) 585-9776    http://smorovoz.ru/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9552" y="260649"/>
            <a:ext cx="8280920" cy="864095"/>
          </a:xfrm>
        </p:spPr>
        <p:txBody>
          <a:bodyPr>
            <a:normAutofit/>
          </a:bodyPr>
          <a:lstStyle/>
          <a:p>
            <a:r>
              <a:rPr lang="ru-RU" sz="3600" dirty="0" smtClean="0"/>
              <a:t>Визуальный Маркетинг</a:t>
            </a:r>
            <a:endParaRPr lang="ru-RU" sz="36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39552" y="1052736"/>
            <a:ext cx="8208912" cy="4968552"/>
          </a:xfrm>
        </p:spPr>
        <p:txBody>
          <a:bodyPr>
            <a:normAutofit/>
          </a:bodyPr>
          <a:lstStyle/>
          <a:p>
            <a:pPr algn="l"/>
            <a:r>
              <a:rPr lang="ru-RU" sz="28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endParaRPr lang="ru-RU" sz="28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9218" name="Picture 2" descr="C:\Users\Сергей\Desktop\img\IMG_460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31650" y="1268760"/>
            <a:ext cx="6380710" cy="4896544"/>
          </a:xfrm>
          <a:prstGeom prst="rect">
            <a:avLst/>
          </a:prstGeom>
          <a:noFill/>
        </p:spPr>
      </p:pic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17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+7(903) 585-9776    http://smorovoz.ru/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9552" y="260649"/>
            <a:ext cx="8280920" cy="864095"/>
          </a:xfrm>
        </p:spPr>
        <p:txBody>
          <a:bodyPr>
            <a:normAutofit/>
          </a:bodyPr>
          <a:lstStyle/>
          <a:p>
            <a:r>
              <a:rPr lang="en-US" sz="3600" dirty="0" smtClean="0"/>
              <a:t>Media Content Marketing (MCM)</a:t>
            </a:r>
            <a:endParaRPr lang="ru-RU" sz="36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39552" y="1052736"/>
            <a:ext cx="8208912" cy="4968552"/>
          </a:xfrm>
        </p:spPr>
        <p:txBody>
          <a:bodyPr>
            <a:normAutofit/>
          </a:bodyPr>
          <a:lstStyle/>
          <a:p>
            <a:pPr algn="l"/>
            <a:r>
              <a:rPr lang="ru-RU" sz="28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endParaRPr lang="ru-RU" sz="28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22530" name="Picture 2" descr="E:\smorovoz\2016-05-24-Webinar-LIMUR-MCM\ron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008" y="116633"/>
            <a:ext cx="8983172" cy="6552728"/>
          </a:xfrm>
          <a:prstGeom prst="rect">
            <a:avLst/>
          </a:prstGeom>
          <a:noFill/>
        </p:spPr>
      </p:pic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18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+7(903) 585-9776    http://smorovoz.ru/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9552" y="260649"/>
            <a:ext cx="8280920" cy="864095"/>
          </a:xfrm>
        </p:spPr>
        <p:txBody>
          <a:bodyPr>
            <a:normAutofit/>
          </a:bodyPr>
          <a:lstStyle/>
          <a:p>
            <a:r>
              <a:rPr lang="ru-RU" sz="3600" dirty="0" smtClean="0"/>
              <a:t>Сравнение До и После</a:t>
            </a:r>
            <a:endParaRPr lang="ru-RU" sz="36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39552" y="1268760"/>
            <a:ext cx="8208912" cy="4968552"/>
          </a:xfrm>
        </p:spPr>
        <p:txBody>
          <a:bodyPr>
            <a:normAutofit/>
          </a:bodyPr>
          <a:lstStyle/>
          <a:p>
            <a:pPr marL="514350" indent="-514350"/>
            <a:r>
              <a:rPr lang="ru-RU" sz="8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19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+7(903) 585-9776    http://smorovoz.ru/</a:t>
            </a:r>
            <a:endParaRPr lang="ru-RU" dirty="0"/>
          </a:p>
        </p:txBody>
      </p:sp>
      <p:pic>
        <p:nvPicPr>
          <p:cNvPr id="1026" name="Picture 2" descr="E:\smorovoz\2016-11-03-Virta\rona-piv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952189"/>
            <a:ext cx="8784976" cy="234090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9552" y="260649"/>
            <a:ext cx="8280920" cy="864095"/>
          </a:xfrm>
        </p:spPr>
        <p:txBody>
          <a:bodyPr>
            <a:normAutofit/>
          </a:bodyPr>
          <a:lstStyle/>
          <a:p>
            <a:r>
              <a:rPr lang="ru-RU" sz="3600" dirty="0" err="1" smtClean="0"/>
              <a:t>Сморовоз</a:t>
            </a:r>
            <a:r>
              <a:rPr lang="ru-RU" sz="3600" dirty="0" smtClean="0"/>
              <a:t> Сергей</a:t>
            </a:r>
            <a:endParaRPr lang="ru-RU" sz="36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+7(903) 585-9776    http://smorovoz.ru/</a:t>
            </a:r>
            <a:endParaRPr lang="ru-RU"/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467544" y="1772816"/>
          <a:ext cx="8496944" cy="4320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2297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27396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32048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b="0" dirty="0" smtClean="0">
                          <a:solidFill>
                            <a:sysClr val="windowText" lastClr="000000"/>
                          </a:solidFill>
                        </a:rPr>
                        <a:t>Первое фото сделал в 1984</a:t>
                      </a:r>
                      <a:r>
                        <a:rPr lang="ru-RU" b="0" baseline="0" dirty="0" smtClean="0">
                          <a:solidFill>
                            <a:sysClr val="windowText" lastClr="000000"/>
                          </a:solidFill>
                        </a:rPr>
                        <a:t> году.</a:t>
                      </a:r>
                      <a:endParaRPr lang="ru-RU" b="0" dirty="0" smtClean="0">
                        <a:solidFill>
                          <a:sysClr val="windowText" lastClr="000000"/>
                        </a:solidFill>
                      </a:endParaRPr>
                    </a:p>
                    <a:p>
                      <a:r>
                        <a:rPr lang="ru-RU" b="0" dirty="0" smtClean="0">
                          <a:solidFill>
                            <a:sysClr val="windowText" lastClr="000000"/>
                          </a:solidFill>
                        </a:rPr>
                        <a:t>Первый</a:t>
                      </a:r>
                      <a:r>
                        <a:rPr lang="ru-RU" b="0" baseline="0" dirty="0" smtClean="0">
                          <a:solidFill>
                            <a:sysClr val="windowText" lastClr="000000"/>
                          </a:solidFill>
                        </a:rPr>
                        <a:t> сайт сделал в 1996 году.</a:t>
                      </a:r>
                    </a:p>
                    <a:p>
                      <a:r>
                        <a:rPr lang="ru-RU" b="0" baseline="0" dirty="0" smtClean="0">
                          <a:solidFill>
                            <a:sysClr val="windowText" lastClr="000000"/>
                          </a:solidFill>
                        </a:rPr>
                        <a:t>Первый </a:t>
                      </a:r>
                      <a:r>
                        <a:rPr lang="en-US" b="0" baseline="0" dirty="0" smtClean="0">
                          <a:solidFill>
                            <a:sysClr val="windowText" lastClr="000000"/>
                          </a:solidFill>
                        </a:rPr>
                        <a:t>SEO </a:t>
                      </a:r>
                      <a:r>
                        <a:rPr lang="ru-RU" b="0" baseline="0" dirty="0" smtClean="0">
                          <a:solidFill>
                            <a:sysClr val="windowText" lastClr="000000"/>
                          </a:solidFill>
                        </a:rPr>
                        <a:t>трафик получил в 2002 году.</a:t>
                      </a:r>
                    </a:p>
                    <a:p>
                      <a:r>
                        <a:rPr lang="ru-RU" b="0" baseline="0" dirty="0" smtClean="0">
                          <a:solidFill>
                            <a:sysClr val="windowText" lastClr="000000"/>
                          </a:solidFill>
                        </a:rPr>
                        <a:t>В профессиональном фото с 2004 года.</a:t>
                      </a:r>
                    </a:p>
                    <a:p>
                      <a:r>
                        <a:rPr lang="ru-RU" b="0" baseline="0" dirty="0" smtClean="0">
                          <a:solidFill>
                            <a:sysClr val="windowText" lastClr="000000"/>
                          </a:solidFill>
                        </a:rPr>
                        <a:t>В профессиональном </a:t>
                      </a:r>
                      <a:r>
                        <a:rPr lang="en-US" b="0" baseline="0" dirty="0" smtClean="0">
                          <a:solidFill>
                            <a:sysClr val="windowText" lastClr="000000"/>
                          </a:solidFill>
                        </a:rPr>
                        <a:t>SEO </a:t>
                      </a:r>
                      <a:r>
                        <a:rPr lang="ru-RU" b="0" baseline="0" dirty="0" smtClean="0">
                          <a:solidFill>
                            <a:sysClr val="windowText" lastClr="000000"/>
                          </a:solidFill>
                        </a:rPr>
                        <a:t>с 2006 года.</a:t>
                      </a:r>
                    </a:p>
                    <a:p>
                      <a:r>
                        <a:rPr lang="ru-RU" b="0" baseline="0" dirty="0" smtClean="0">
                          <a:solidFill>
                            <a:sysClr val="windowText" lastClr="000000"/>
                          </a:solidFill>
                        </a:rPr>
                        <a:t>Профессиональный Маркетинг с 201</a:t>
                      </a:r>
                      <a:r>
                        <a:rPr lang="en-US" b="0" baseline="0" dirty="0" smtClean="0">
                          <a:solidFill>
                            <a:sysClr val="windowText" lastClr="000000"/>
                          </a:solidFill>
                        </a:rPr>
                        <a:t>0</a:t>
                      </a:r>
                      <a:r>
                        <a:rPr lang="ru-RU" b="0" baseline="0" dirty="0" smtClean="0">
                          <a:solidFill>
                            <a:sysClr val="windowText" lastClr="000000"/>
                          </a:solidFill>
                        </a:rPr>
                        <a:t> года.</a:t>
                      </a:r>
                    </a:p>
                    <a:p>
                      <a:r>
                        <a:rPr lang="ru-RU" b="0" baseline="0" dirty="0" smtClean="0">
                          <a:solidFill>
                            <a:sysClr val="windowText" lastClr="000000"/>
                          </a:solidFill>
                        </a:rPr>
                        <a:t>Визуальный Маркетинг с 201</a:t>
                      </a:r>
                      <a:r>
                        <a:rPr lang="en-US" b="0" baseline="0" dirty="0" smtClean="0">
                          <a:solidFill>
                            <a:sysClr val="windowText" lastClr="000000"/>
                          </a:solidFill>
                        </a:rPr>
                        <a:t>2</a:t>
                      </a:r>
                      <a:r>
                        <a:rPr lang="ru-RU" b="0" baseline="0" dirty="0" smtClean="0">
                          <a:solidFill>
                            <a:sysClr val="windowText" lastClr="000000"/>
                          </a:solidFill>
                        </a:rPr>
                        <a:t> года.</a:t>
                      </a:r>
                    </a:p>
                    <a:p>
                      <a:endParaRPr lang="ru-RU" b="0" baseline="0" dirty="0" smtClean="0">
                        <a:solidFill>
                          <a:sysClr val="windowText" lastClr="000000"/>
                        </a:solidFill>
                      </a:endParaRPr>
                    </a:p>
                    <a:p>
                      <a:endParaRPr lang="ru-RU" b="0" baseline="0" dirty="0" smtClean="0">
                        <a:solidFill>
                          <a:sysClr val="windowText" lastClr="000000"/>
                        </a:solidFill>
                      </a:endParaRPr>
                    </a:p>
                    <a:p>
                      <a:r>
                        <a:rPr lang="ru-RU" b="0" baseline="0" dirty="0" smtClean="0">
                          <a:solidFill>
                            <a:sysClr val="windowText" lastClr="000000"/>
                          </a:solidFill>
                        </a:rPr>
                        <a:t>Без воды и прелюдий сразу перейдём к делу и рассмотрим кейсы из практики клиентских сайтов.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1026" name="Picture 2" descr="C:\Users\Сергей\Documents\Myfoto-RIF201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1912577"/>
            <a:ext cx="2880320" cy="2884575"/>
          </a:xfrm>
          <a:prstGeom prst="rect">
            <a:avLst/>
          </a:prstGeom>
          <a:noFill/>
        </p:spPr>
      </p:pic>
      <p:sp>
        <p:nvSpPr>
          <p:cNvPr id="8" name="Подзаголовок 7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/>
              <a:t> 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9552" y="260649"/>
            <a:ext cx="8280920" cy="864095"/>
          </a:xfrm>
        </p:spPr>
        <p:txBody>
          <a:bodyPr>
            <a:normAutofit/>
          </a:bodyPr>
          <a:lstStyle/>
          <a:p>
            <a:r>
              <a:rPr lang="ru-RU" sz="3600" dirty="0" smtClean="0"/>
              <a:t>Визуальный Маркетинг</a:t>
            </a:r>
            <a:endParaRPr lang="ru-RU" sz="36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39552" y="1268760"/>
            <a:ext cx="8208912" cy="4968552"/>
          </a:xfrm>
        </p:spPr>
        <p:txBody>
          <a:bodyPr>
            <a:normAutofit/>
          </a:bodyPr>
          <a:lstStyle/>
          <a:p>
            <a:pPr marL="514350" indent="-514350"/>
            <a:r>
              <a:rPr lang="ru-RU" sz="6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Всё так просто?</a:t>
            </a:r>
          </a:p>
          <a:p>
            <a:pPr marL="514350" indent="-514350"/>
            <a:r>
              <a:rPr lang="ru-RU" sz="6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БИНГО!!!</a:t>
            </a:r>
          </a:p>
          <a:p>
            <a:pPr marL="514350" indent="-514350"/>
            <a:r>
              <a:rPr lang="ru-RU" sz="60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Фигачим</a:t>
            </a:r>
            <a:r>
              <a:rPr lang="ru-RU" sz="6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фотки </a:t>
            </a:r>
          </a:p>
          <a:p>
            <a:pPr marL="514350" indent="-514350"/>
            <a:r>
              <a:rPr lang="ru-RU" sz="60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сисек</a:t>
            </a:r>
            <a:r>
              <a:rPr lang="ru-RU" sz="6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и пива! 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20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+7(903) 585-9776    http://smorovoz.ru/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9552" y="260649"/>
            <a:ext cx="8280920" cy="864095"/>
          </a:xfrm>
        </p:spPr>
        <p:txBody>
          <a:bodyPr>
            <a:normAutofit/>
          </a:bodyPr>
          <a:lstStyle/>
          <a:p>
            <a:r>
              <a:rPr lang="ru-RU" sz="3600" dirty="0" smtClean="0"/>
              <a:t> </a:t>
            </a:r>
            <a:endParaRPr lang="ru-RU" sz="36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39552" y="1268760"/>
            <a:ext cx="8208912" cy="4968552"/>
          </a:xfrm>
        </p:spPr>
        <p:txBody>
          <a:bodyPr>
            <a:normAutofit/>
          </a:bodyPr>
          <a:lstStyle/>
          <a:p>
            <a:pPr marL="514350" indent="-514350"/>
            <a:r>
              <a:rPr lang="ru-RU" sz="8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21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+7(903) 585-9776    http://smorovoz.ru/</a:t>
            </a:r>
            <a:endParaRPr lang="ru-RU" dirty="0"/>
          </a:p>
        </p:txBody>
      </p:sp>
      <p:pic>
        <p:nvPicPr>
          <p:cNvPr id="2050" name="Picture 2" descr="E:\smorovoz\2016-11-03-Virta\dekantery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496" y="44624"/>
            <a:ext cx="9001000" cy="675503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9552" y="260649"/>
            <a:ext cx="8280920" cy="864095"/>
          </a:xfrm>
        </p:spPr>
        <p:txBody>
          <a:bodyPr>
            <a:normAutofit/>
          </a:bodyPr>
          <a:lstStyle/>
          <a:p>
            <a:r>
              <a:rPr lang="ru-RU" sz="3600" dirty="0" smtClean="0"/>
              <a:t> </a:t>
            </a:r>
            <a:endParaRPr lang="ru-RU" sz="36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39552" y="1268760"/>
            <a:ext cx="8208912" cy="4968552"/>
          </a:xfrm>
        </p:spPr>
        <p:txBody>
          <a:bodyPr>
            <a:normAutofit/>
          </a:bodyPr>
          <a:lstStyle/>
          <a:p>
            <a:pPr marL="514350" indent="-514350"/>
            <a:r>
              <a:rPr lang="ru-RU" sz="8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22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+7(903) 585-9776    http://smorovoz.ru/</a:t>
            </a:r>
            <a:endParaRPr lang="ru-RU" dirty="0"/>
          </a:p>
        </p:txBody>
      </p:sp>
      <p:pic>
        <p:nvPicPr>
          <p:cNvPr id="3075" name="Picture 3" descr="E:\smorovoz\2016-11-03-Virta\0-1-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91680" y="332656"/>
            <a:ext cx="5832648" cy="583264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9552" y="260649"/>
            <a:ext cx="8280920" cy="864095"/>
          </a:xfrm>
        </p:spPr>
        <p:txBody>
          <a:bodyPr>
            <a:normAutofit/>
          </a:bodyPr>
          <a:lstStyle/>
          <a:p>
            <a:r>
              <a:rPr lang="ru-RU" sz="3600" dirty="0" smtClean="0"/>
              <a:t> </a:t>
            </a:r>
            <a:endParaRPr lang="ru-RU" sz="36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39552" y="1268760"/>
            <a:ext cx="8208912" cy="4968552"/>
          </a:xfrm>
        </p:spPr>
        <p:txBody>
          <a:bodyPr>
            <a:normAutofit/>
          </a:bodyPr>
          <a:lstStyle/>
          <a:p>
            <a:pPr marL="514350" indent="-514350"/>
            <a:r>
              <a:rPr lang="ru-RU" sz="8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23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+7(903) 585-9776    http://smorovoz.ru/</a:t>
            </a:r>
            <a:endParaRPr lang="ru-RU" dirty="0"/>
          </a:p>
        </p:txBody>
      </p:sp>
      <p:pic>
        <p:nvPicPr>
          <p:cNvPr id="4098" name="Picture 2" descr="E:\smorovoz\2016-11-03-Virta\IMG_400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7704" y="188640"/>
            <a:ext cx="5472608" cy="603596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9552" y="260649"/>
            <a:ext cx="8280920" cy="864095"/>
          </a:xfrm>
        </p:spPr>
        <p:txBody>
          <a:bodyPr>
            <a:normAutofit/>
          </a:bodyPr>
          <a:lstStyle/>
          <a:p>
            <a:r>
              <a:rPr lang="ru-RU" sz="3600" dirty="0" smtClean="0"/>
              <a:t> </a:t>
            </a:r>
            <a:endParaRPr lang="ru-RU" sz="36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39552" y="1268760"/>
            <a:ext cx="8208912" cy="4968552"/>
          </a:xfrm>
        </p:spPr>
        <p:txBody>
          <a:bodyPr>
            <a:normAutofit/>
          </a:bodyPr>
          <a:lstStyle/>
          <a:p>
            <a:pPr marL="514350" indent="-514350"/>
            <a:r>
              <a:rPr lang="ru-RU" sz="8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24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+7(903) 585-9776    http://smorovoz.ru/</a:t>
            </a:r>
            <a:endParaRPr lang="ru-RU" dirty="0"/>
          </a:p>
        </p:txBody>
      </p:sp>
      <p:pic>
        <p:nvPicPr>
          <p:cNvPr id="5122" name="Picture 2" descr="E:\smorovoz\2016-11-03-Virta\0-1-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63688" y="129902"/>
            <a:ext cx="5904656" cy="590465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9552" y="260649"/>
            <a:ext cx="8280920" cy="864095"/>
          </a:xfrm>
        </p:spPr>
        <p:txBody>
          <a:bodyPr>
            <a:normAutofit/>
          </a:bodyPr>
          <a:lstStyle/>
          <a:p>
            <a:r>
              <a:rPr lang="ru-RU" sz="3600" dirty="0" smtClean="0"/>
              <a:t> </a:t>
            </a:r>
            <a:endParaRPr lang="ru-RU" sz="36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39552" y="1268760"/>
            <a:ext cx="8208912" cy="4968552"/>
          </a:xfrm>
        </p:spPr>
        <p:txBody>
          <a:bodyPr>
            <a:normAutofit/>
          </a:bodyPr>
          <a:lstStyle/>
          <a:p>
            <a:pPr marL="514350" indent="-514350"/>
            <a:r>
              <a:rPr lang="ru-RU" sz="8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25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+7(903) 585-9776    http://smorovoz.ru/</a:t>
            </a:r>
            <a:endParaRPr lang="ru-RU" dirty="0"/>
          </a:p>
        </p:txBody>
      </p:sp>
      <p:pic>
        <p:nvPicPr>
          <p:cNvPr id="2050" name="Picture 2" descr="E:\smorovoz\2016-11-03-Virta\dekantery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496" y="44624"/>
            <a:ext cx="9001000" cy="675503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9552" y="260649"/>
            <a:ext cx="8280920" cy="864095"/>
          </a:xfrm>
        </p:spPr>
        <p:txBody>
          <a:bodyPr>
            <a:normAutofit/>
          </a:bodyPr>
          <a:lstStyle/>
          <a:p>
            <a:r>
              <a:rPr lang="ru-RU" sz="3600" dirty="0" smtClean="0"/>
              <a:t> </a:t>
            </a:r>
            <a:endParaRPr lang="ru-RU" sz="36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39552" y="1268760"/>
            <a:ext cx="8208912" cy="4968552"/>
          </a:xfrm>
        </p:spPr>
        <p:txBody>
          <a:bodyPr>
            <a:normAutofit/>
          </a:bodyPr>
          <a:lstStyle/>
          <a:p>
            <a:pPr marL="514350" indent="-514350"/>
            <a:r>
              <a:rPr lang="ru-RU" sz="8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26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+7(903) 585-9776    http://smorovoz.ru/</a:t>
            </a:r>
            <a:endParaRPr lang="ru-RU" dirty="0"/>
          </a:p>
        </p:txBody>
      </p:sp>
      <p:pic>
        <p:nvPicPr>
          <p:cNvPr id="6146" name="Picture 2" descr="E:\smorovoz\2016-11-03-Virta\dekantery-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496" y="44624"/>
            <a:ext cx="9036496" cy="669674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9552" y="260649"/>
            <a:ext cx="8280920" cy="864095"/>
          </a:xfrm>
        </p:spPr>
        <p:txBody>
          <a:bodyPr>
            <a:normAutofit/>
          </a:bodyPr>
          <a:lstStyle/>
          <a:p>
            <a:r>
              <a:rPr lang="ru-RU" sz="3600" dirty="0" smtClean="0"/>
              <a:t>Сравнение До и После</a:t>
            </a:r>
            <a:endParaRPr lang="ru-RU" sz="36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39552" y="1268760"/>
            <a:ext cx="8208912" cy="4968552"/>
          </a:xfrm>
        </p:spPr>
        <p:txBody>
          <a:bodyPr>
            <a:normAutofit/>
          </a:bodyPr>
          <a:lstStyle/>
          <a:p>
            <a:pPr marL="514350" indent="-514350"/>
            <a:r>
              <a:rPr lang="ru-RU" sz="8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27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+7(903) 585-9776    http://smorovoz.ru/</a:t>
            </a:r>
            <a:endParaRPr lang="ru-RU" dirty="0"/>
          </a:p>
        </p:txBody>
      </p:sp>
      <p:pic>
        <p:nvPicPr>
          <p:cNvPr id="7170" name="Picture 2" descr="E:\smorovoz\2016-11-03-Virta\metrika-dekantery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2132856"/>
            <a:ext cx="8769968" cy="215427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9552" y="260649"/>
            <a:ext cx="8280920" cy="864095"/>
          </a:xfrm>
        </p:spPr>
        <p:txBody>
          <a:bodyPr>
            <a:normAutofit/>
          </a:bodyPr>
          <a:lstStyle/>
          <a:p>
            <a:r>
              <a:rPr lang="ru-RU" sz="3600" dirty="0" smtClean="0"/>
              <a:t>По-моему слабовато!</a:t>
            </a:r>
            <a:endParaRPr lang="ru-RU" sz="36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39552" y="1268760"/>
            <a:ext cx="8208912" cy="4968552"/>
          </a:xfrm>
        </p:spPr>
        <p:txBody>
          <a:bodyPr>
            <a:normAutofit/>
          </a:bodyPr>
          <a:lstStyle/>
          <a:p>
            <a:pPr marL="514350" indent="-514350"/>
            <a:r>
              <a:rPr lang="ru-RU" sz="8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28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+7(903) 585-9776    http://smorovoz.ru/</a:t>
            </a:r>
            <a:endParaRPr lang="ru-RU" dirty="0"/>
          </a:p>
        </p:txBody>
      </p:sp>
      <p:pic>
        <p:nvPicPr>
          <p:cNvPr id="7170" name="Picture 2" descr="E:\smorovoz\2016-11-03-Virta\metrika-dekantery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2132856"/>
            <a:ext cx="8769968" cy="215427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9552" y="260649"/>
            <a:ext cx="8280920" cy="864095"/>
          </a:xfrm>
        </p:spPr>
        <p:txBody>
          <a:bodyPr>
            <a:normAutofit/>
          </a:bodyPr>
          <a:lstStyle/>
          <a:p>
            <a:r>
              <a:rPr lang="ru-RU" sz="3600" dirty="0" smtClean="0"/>
              <a:t> </a:t>
            </a:r>
            <a:endParaRPr lang="ru-RU" sz="36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39552" y="1268760"/>
            <a:ext cx="8208912" cy="4968552"/>
          </a:xfrm>
        </p:spPr>
        <p:txBody>
          <a:bodyPr>
            <a:normAutofit/>
          </a:bodyPr>
          <a:lstStyle/>
          <a:p>
            <a:pPr marL="514350" indent="-514350"/>
            <a:r>
              <a:rPr lang="ru-RU" sz="8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29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+7(903) 585-9776    http://smorovoz.ru/</a:t>
            </a:r>
            <a:endParaRPr lang="ru-RU" dirty="0"/>
          </a:p>
        </p:txBody>
      </p:sp>
      <p:pic>
        <p:nvPicPr>
          <p:cNvPr id="8194" name="Picture 2" descr="E:\smorovoz\2016-11-03-Virta\poisk-po-kartinkam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496" y="44624"/>
            <a:ext cx="9034417" cy="669674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9552" y="260649"/>
            <a:ext cx="8280920" cy="864095"/>
          </a:xfrm>
        </p:spPr>
        <p:txBody>
          <a:bodyPr>
            <a:normAutofit/>
          </a:bodyPr>
          <a:lstStyle/>
          <a:p>
            <a:r>
              <a:rPr lang="ru-RU" sz="3600" dirty="0" smtClean="0"/>
              <a:t>Подведём итоги 2016 года</a:t>
            </a:r>
            <a:endParaRPr lang="ru-RU" sz="36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39552" y="1268760"/>
            <a:ext cx="8208912" cy="4968552"/>
          </a:xfrm>
        </p:spPr>
        <p:txBody>
          <a:bodyPr>
            <a:normAutofit/>
          </a:bodyPr>
          <a:lstStyle/>
          <a:p>
            <a:pPr marL="514350" indent="-514350"/>
            <a:r>
              <a:rPr lang="ru-RU" sz="28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3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+7(903) 585-9776    http://smorovoz.ru/</a:t>
            </a:r>
            <a:endParaRPr lang="ru-RU" dirty="0"/>
          </a:p>
        </p:txBody>
      </p:sp>
      <p:pic>
        <p:nvPicPr>
          <p:cNvPr id="1026" name="Picture 2" descr="E:\smorovoz\All-in-TOP-2017\seo-trafik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196752"/>
            <a:ext cx="8534280" cy="504055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9552" y="260649"/>
            <a:ext cx="8280920" cy="864095"/>
          </a:xfrm>
        </p:spPr>
        <p:txBody>
          <a:bodyPr>
            <a:normAutofit/>
          </a:bodyPr>
          <a:lstStyle/>
          <a:p>
            <a:r>
              <a:rPr lang="ru-RU" sz="3600" dirty="0" smtClean="0"/>
              <a:t>Меняем первое фото</a:t>
            </a:r>
            <a:endParaRPr lang="ru-RU" sz="36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39552" y="1268760"/>
            <a:ext cx="8208912" cy="4968552"/>
          </a:xfrm>
        </p:spPr>
        <p:txBody>
          <a:bodyPr>
            <a:normAutofit/>
          </a:bodyPr>
          <a:lstStyle/>
          <a:p>
            <a:pPr marL="514350" indent="-514350"/>
            <a:r>
              <a:rPr lang="ru-RU" sz="6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30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+7(903) 585-9776    http://smorovoz.ru/</a:t>
            </a:r>
            <a:endParaRPr lang="ru-RU" dirty="0"/>
          </a:p>
        </p:txBody>
      </p:sp>
      <p:pic>
        <p:nvPicPr>
          <p:cNvPr id="9218" name="Picture 2" descr="E:\smorovoz\2016-11-03-Virta\0-1-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5715" y="1700808"/>
            <a:ext cx="3982269" cy="3982270"/>
          </a:xfrm>
          <a:prstGeom prst="rect">
            <a:avLst/>
          </a:prstGeom>
          <a:noFill/>
        </p:spPr>
      </p:pic>
      <p:pic>
        <p:nvPicPr>
          <p:cNvPr id="9220" name="Picture 4" descr="E:\smorovoz\2016-11-03-Virta\IMG_6646-min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52914" y="1700808"/>
            <a:ext cx="4258989" cy="396044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9552" y="260649"/>
            <a:ext cx="8280920" cy="864095"/>
          </a:xfrm>
        </p:spPr>
        <p:txBody>
          <a:bodyPr>
            <a:normAutofit/>
          </a:bodyPr>
          <a:lstStyle/>
          <a:p>
            <a:r>
              <a:rPr lang="ru-RU" sz="3600" dirty="0" smtClean="0"/>
              <a:t> </a:t>
            </a:r>
            <a:endParaRPr lang="ru-RU" sz="36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39552" y="1268760"/>
            <a:ext cx="8208912" cy="4968552"/>
          </a:xfrm>
        </p:spPr>
        <p:txBody>
          <a:bodyPr>
            <a:normAutofit/>
          </a:bodyPr>
          <a:lstStyle/>
          <a:p>
            <a:pPr marL="514350" indent="-514350"/>
            <a:r>
              <a:rPr lang="ru-RU" sz="8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31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+7(903) 585-9776    http://smorovoz.ru/</a:t>
            </a:r>
            <a:endParaRPr lang="ru-RU" dirty="0"/>
          </a:p>
        </p:txBody>
      </p:sp>
      <p:pic>
        <p:nvPicPr>
          <p:cNvPr id="6146" name="Picture 2" descr="E:\smorovoz\2016-11-03-Virta\dekantery-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6512" y="-27384"/>
            <a:ext cx="9180512" cy="688538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9552" y="260649"/>
            <a:ext cx="8280920" cy="864095"/>
          </a:xfrm>
        </p:spPr>
        <p:txBody>
          <a:bodyPr>
            <a:normAutofit/>
          </a:bodyPr>
          <a:lstStyle/>
          <a:p>
            <a:r>
              <a:rPr lang="ru-RU" sz="3600" dirty="0" smtClean="0"/>
              <a:t> </a:t>
            </a:r>
            <a:endParaRPr lang="ru-RU" sz="36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39552" y="1268760"/>
            <a:ext cx="8208912" cy="4968552"/>
          </a:xfrm>
        </p:spPr>
        <p:txBody>
          <a:bodyPr>
            <a:normAutofit/>
          </a:bodyPr>
          <a:lstStyle/>
          <a:p>
            <a:pPr marL="514350" indent="-514350"/>
            <a:r>
              <a:rPr lang="ru-RU" sz="6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 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32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+7(903) 585-9776    http://smorovoz.ru/</a:t>
            </a:r>
            <a:endParaRPr lang="ru-RU" dirty="0"/>
          </a:p>
        </p:txBody>
      </p:sp>
      <p:pic>
        <p:nvPicPr>
          <p:cNvPr id="10242" name="Picture 2" descr="E:\smorovoz\2016-11-03-Virta\dekantery-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377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9552" y="260649"/>
            <a:ext cx="8280920" cy="864095"/>
          </a:xfrm>
        </p:spPr>
        <p:txBody>
          <a:bodyPr>
            <a:normAutofit/>
          </a:bodyPr>
          <a:lstStyle/>
          <a:p>
            <a:r>
              <a:rPr lang="ru-RU" sz="3600" dirty="0" smtClean="0"/>
              <a:t>Сравнение До и После</a:t>
            </a:r>
            <a:endParaRPr lang="ru-RU" sz="36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39552" y="1268760"/>
            <a:ext cx="8208912" cy="4968552"/>
          </a:xfrm>
        </p:spPr>
        <p:txBody>
          <a:bodyPr>
            <a:normAutofit/>
          </a:bodyPr>
          <a:lstStyle/>
          <a:p>
            <a:pPr marL="514350" indent="-514350"/>
            <a:r>
              <a:rPr lang="ru-RU" sz="8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33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+7(903) 585-9776    http://smorovoz.ru/</a:t>
            </a:r>
            <a:endParaRPr lang="ru-RU" dirty="0"/>
          </a:p>
        </p:txBody>
      </p:sp>
      <p:pic>
        <p:nvPicPr>
          <p:cNvPr id="12290" name="Picture 2" descr="E:\smorovoz\2016-11-03-Virta\metrika-dekantery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3" y="2279154"/>
            <a:ext cx="8784976" cy="215795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9552" y="260649"/>
            <a:ext cx="8280920" cy="864095"/>
          </a:xfrm>
        </p:spPr>
        <p:txBody>
          <a:bodyPr>
            <a:normAutofit/>
          </a:bodyPr>
          <a:lstStyle/>
          <a:p>
            <a:r>
              <a:rPr lang="ru-RU" sz="3600" dirty="0" smtClean="0"/>
              <a:t>Изменилось лишь содержание сосуда!</a:t>
            </a:r>
            <a:endParaRPr lang="ru-RU" sz="36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39552" y="1268760"/>
            <a:ext cx="8208912" cy="4968552"/>
          </a:xfrm>
        </p:spPr>
        <p:txBody>
          <a:bodyPr>
            <a:normAutofit/>
          </a:bodyPr>
          <a:lstStyle/>
          <a:p>
            <a:pPr marL="514350" indent="-514350"/>
            <a:r>
              <a:rPr lang="ru-RU" sz="8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34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+7(903) 585-9776    http://smorovoz.ru/</a:t>
            </a:r>
            <a:endParaRPr lang="ru-RU" dirty="0"/>
          </a:p>
        </p:txBody>
      </p:sp>
      <p:pic>
        <p:nvPicPr>
          <p:cNvPr id="7170" name="Picture 2" descr="E:\smorovoz\2016-11-03-Virta\metrika-dekantery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346737"/>
            <a:ext cx="8769968" cy="2154271"/>
          </a:xfrm>
          <a:prstGeom prst="rect">
            <a:avLst/>
          </a:prstGeom>
          <a:noFill/>
        </p:spPr>
      </p:pic>
      <p:pic>
        <p:nvPicPr>
          <p:cNvPr id="12290" name="Picture 2" descr="E:\smorovoz\2016-11-03-Virta\metrika-dekantery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3" y="3863330"/>
            <a:ext cx="8784976" cy="2157958"/>
          </a:xfrm>
          <a:prstGeom prst="rect">
            <a:avLst/>
          </a:prstGeom>
          <a:noFill/>
        </p:spPr>
      </p:pic>
      <p:pic>
        <p:nvPicPr>
          <p:cNvPr id="13314" name="Picture 2" descr="E:\smorovoz\2016-11-03-Virta\0-1-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3528" y="1340768"/>
            <a:ext cx="2232248" cy="2232248"/>
          </a:xfrm>
          <a:prstGeom prst="rect">
            <a:avLst/>
          </a:prstGeom>
          <a:noFill/>
        </p:spPr>
      </p:pic>
      <p:pic>
        <p:nvPicPr>
          <p:cNvPr id="13315" name="Picture 3" descr="E:\smorovoz\2016-11-03-Virta\IMG_6646-min2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97508" y="3921321"/>
            <a:ext cx="2258268" cy="209996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9552" y="116632"/>
            <a:ext cx="8280920" cy="864095"/>
          </a:xfrm>
        </p:spPr>
        <p:txBody>
          <a:bodyPr>
            <a:normAutofit/>
          </a:bodyPr>
          <a:lstStyle/>
          <a:p>
            <a:r>
              <a:rPr lang="ru-RU" sz="3600" dirty="0" smtClean="0"/>
              <a:t>Какие выводы?</a:t>
            </a:r>
            <a:endParaRPr lang="ru-RU" sz="36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39552" y="908720"/>
            <a:ext cx="8280920" cy="5184576"/>
          </a:xfrm>
        </p:spPr>
        <p:txBody>
          <a:bodyPr>
            <a:normAutofit lnSpcReduction="10000"/>
          </a:bodyPr>
          <a:lstStyle/>
          <a:p>
            <a:pPr indent="-514350" algn="l"/>
            <a:r>
              <a:rPr lang="ru-RU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1</a:t>
            </a:r>
            <a:r>
              <a:rPr lang="en-US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) </a:t>
            </a:r>
            <a:r>
              <a:rPr lang="ru-RU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Большую роль в Визуальном Маркетинге играют ещё видео и </a:t>
            </a:r>
            <a:r>
              <a:rPr lang="ru-RU" sz="20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инфографика</a:t>
            </a:r>
            <a:r>
              <a:rPr lang="ru-RU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, но они гораздо сложнее чем фотография и сильно дороже.</a:t>
            </a:r>
          </a:p>
          <a:p>
            <a:pPr indent="-514350" algn="l"/>
            <a:r>
              <a:rPr lang="ru-RU" sz="1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</a:p>
          <a:p>
            <a:pPr indent="-514350" algn="l"/>
            <a:r>
              <a:rPr lang="ru-RU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2) Визуальный Маркетинг (ВМ) работает в некоторых случаях лучше и эффективнее </a:t>
            </a:r>
            <a:r>
              <a:rPr lang="ru-RU" sz="20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Контент</a:t>
            </a:r>
            <a:r>
              <a:rPr lang="ru-RU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Маркетинга!</a:t>
            </a:r>
          </a:p>
          <a:p>
            <a:pPr indent="-514350" algn="l"/>
            <a:r>
              <a:rPr lang="ru-RU" sz="1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</a:p>
          <a:p>
            <a:pPr indent="-514350" algn="l"/>
            <a:r>
              <a:rPr lang="ru-RU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3) </a:t>
            </a:r>
            <a:r>
              <a:rPr lang="ru-RU" sz="20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Контент</a:t>
            </a:r>
            <a:r>
              <a:rPr lang="ru-RU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Маркетинг без Визуального Маркетинга в сегодняшних реалиях – это </a:t>
            </a:r>
            <a:r>
              <a:rPr lang="ru-RU" sz="20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недомаректинг</a:t>
            </a:r>
            <a:r>
              <a:rPr lang="ru-RU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!</a:t>
            </a:r>
          </a:p>
          <a:p>
            <a:pPr indent="-514350" algn="l"/>
            <a:r>
              <a:rPr lang="ru-RU" sz="1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</a:p>
          <a:p>
            <a:pPr indent="-514350" algn="l"/>
            <a:r>
              <a:rPr lang="ru-RU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4) Ожидания ЦА и коммуникация превыше всего, в стратегии ВМ необходимо учитывать связку: ПК/</a:t>
            </a:r>
            <a:r>
              <a:rPr lang="ru-RU" sz="20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Моб</a:t>
            </a:r>
            <a:r>
              <a:rPr lang="ru-RU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+ канал + посадочная страница.</a:t>
            </a:r>
          </a:p>
          <a:p>
            <a:pPr indent="-514350" algn="l"/>
            <a:r>
              <a:rPr lang="ru-RU" sz="1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</a:p>
          <a:p>
            <a:pPr indent="-514350" algn="l"/>
            <a:r>
              <a:rPr lang="ru-RU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5) Качественные фотки нужно было делать вчера, сегодня просто красивого визуального </a:t>
            </a:r>
            <a:r>
              <a:rPr lang="ru-RU" sz="20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контента</a:t>
            </a:r>
            <a:r>
              <a:rPr lang="ru-RU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недостаточно!</a:t>
            </a:r>
          </a:p>
          <a:p>
            <a:pPr indent="-514350" algn="l"/>
            <a:r>
              <a:rPr lang="ru-RU" sz="1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</a:p>
          <a:p>
            <a:pPr indent="-514350" algn="l"/>
            <a:r>
              <a:rPr lang="ru-RU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6) ВМ делать легко и не дорого, если вы знаете ожидания своей ЦА и готовы их удовлетворять, как в коммерческом спросе, так и в информационном.</a:t>
            </a:r>
            <a:endParaRPr lang="en-US" sz="200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indent="-514350" algn="l"/>
            <a:r>
              <a:rPr lang="en-US" sz="1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35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+7(903) 585-9776    http://smorovoz.ru/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9552" y="116632"/>
            <a:ext cx="8280920" cy="864095"/>
          </a:xfrm>
        </p:spPr>
        <p:txBody>
          <a:bodyPr>
            <a:normAutofit/>
          </a:bodyPr>
          <a:lstStyle/>
          <a:p>
            <a:r>
              <a:rPr lang="ru-RU" sz="3600" dirty="0" smtClean="0"/>
              <a:t>Визуальный Маркетинг и Баден-Баден</a:t>
            </a:r>
            <a:endParaRPr lang="ru-RU" sz="36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39552" y="908720"/>
            <a:ext cx="8280920" cy="5184576"/>
          </a:xfrm>
        </p:spPr>
        <p:txBody>
          <a:bodyPr>
            <a:normAutofit/>
          </a:bodyPr>
          <a:lstStyle/>
          <a:p>
            <a:pPr indent="-514350" algn="l"/>
            <a:r>
              <a:rPr lang="ru-RU" sz="18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Спамные</a:t>
            </a:r>
            <a:r>
              <a:rPr lang="ru-RU" sz="18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тексты можно встретить на страницах сайтов, предлагающих различные </a:t>
            </a:r>
            <a:r>
              <a:rPr lang="ru-RU" sz="1800" u="sng" dirty="0" smtClean="0">
                <a:solidFill>
                  <a:srgbClr val="FF0000"/>
                </a:solidFill>
              </a:rPr>
              <a:t>товары и услуги</a:t>
            </a:r>
            <a:r>
              <a:rPr lang="ru-RU" sz="18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. Мы не уверены, что такие тексты пишут люди, но совершенно очевидно, что пишутся </a:t>
            </a:r>
            <a:r>
              <a:rPr lang="ru-RU" sz="1800" u="sng" dirty="0" smtClean="0">
                <a:solidFill>
                  <a:srgbClr val="FF0000"/>
                </a:solidFill>
              </a:rPr>
              <a:t>они не для людей, а для поисковых алгоритмов</a:t>
            </a:r>
            <a:r>
              <a:rPr lang="ru-RU" sz="18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. </a:t>
            </a:r>
          </a:p>
          <a:p>
            <a:pPr indent="-514350" algn="l"/>
            <a:endParaRPr lang="ru-RU" sz="180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indent="-514350" algn="l"/>
            <a:r>
              <a:rPr lang="ru-RU" sz="18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На самом деле поисковым алгоритмам </a:t>
            </a:r>
            <a:r>
              <a:rPr lang="ru-RU" sz="18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Яндекса</a:t>
            </a:r>
            <a:r>
              <a:rPr lang="ru-RU" sz="18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такие тексты тоже не очень нравятся. А теперь будут нравиться еще меньше – мы переработали и существенно улучшили алгоритм, определяющий </a:t>
            </a:r>
            <a:r>
              <a:rPr lang="ru-RU" sz="18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переоптимизированные</a:t>
            </a:r>
            <a:r>
              <a:rPr lang="ru-RU" sz="18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страницы. Он является частью общего алгоритма ранжирования, результатом его работы может стать ухудшение позиций </a:t>
            </a:r>
            <a:r>
              <a:rPr lang="ru-RU" sz="18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переоптимизированных</a:t>
            </a:r>
            <a:r>
              <a:rPr lang="ru-RU" sz="18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страниц в результатах поиска. </a:t>
            </a:r>
          </a:p>
          <a:p>
            <a:pPr indent="-514350" algn="l"/>
            <a:endParaRPr lang="ru-RU" sz="180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indent="-514350" algn="l"/>
            <a:r>
              <a:rPr lang="ru-RU" sz="18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Рекомендуем </a:t>
            </a:r>
            <a:r>
              <a:rPr lang="ru-RU" sz="18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вебмастерам</a:t>
            </a:r>
            <a:r>
              <a:rPr lang="ru-RU" sz="18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перечитать страницы сайтов и </a:t>
            </a:r>
            <a:r>
              <a:rPr lang="ru-RU" sz="1800" u="sng" dirty="0" smtClean="0">
                <a:solidFill>
                  <a:srgbClr val="FF0000"/>
                </a:solidFill>
              </a:rPr>
              <a:t>отказаться от бессмысленных и беспощадных текстов</a:t>
            </a:r>
            <a:r>
              <a:rPr lang="ru-RU" sz="18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, чтобы не было мучительно больно. </a:t>
            </a:r>
          </a:p>
          <a:p>
            <a:pPr indent="-514350" algn="l"/>
            <a:r>
              <a:rPr lang="ru-RU" sz="18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По понятным причинам мы назвали наш новый алгоритм определения текстового спама Баден-Баден.</a:t>
            </a:r>
            <a:r>
              <a:rPr lang="en-US" sz="18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36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+7(903) 585-9776    http://smorovoz.ru/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9552" y="116632"/>
            <a:ext cx="8280920" cy="864095"/>
          </a:xfrm>
        </p:spPr>
        <p:txBody>
          <a:bodyPr>
            <a:normAutofit/>
          </a:bodyPr>
          <a:lstStyle/>
          <a:p>
            <a:r>
              <a:rPr lang="ru-RU" sz="3600" dirty="0" smtClean="0"/>
              <a:t>Визуальный Маркетинг и Баден-Баден</a:t>
            </a:r>
            <a:endParaRPr lang="ru-RU" sz="36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39552" y="908720"/>
            <a:ext cx="8280920" cy="5184576"/>
          </a:xfrm>
        </p:spPr>
        <p:txBody>
          <a:bodyPr>
            <a:normAutofit/>
          </a:bodyPr>
          <a:lstStyle/>
          <a:p>
            <a:pPr indent="-514350" algn="l"/>
            <a:r>
              <a:rPr lang="ru-RU" sz="18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На </a:t>
            </a:r>
            <a:r>
              <a:rPr lang="en-US" sz="18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AllinTOP</a:t>
            </a:r>
            <a:r>
              <a:rPr lang="en-US" sz="18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ru-RU" sz="18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Алексею </a:t>
            </a:r>
            <a:r>
              <a:rPr lang="ru-RU" sz="18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Трудову</a:t>
            </a:r>
            <a:r>
              <a:rPr lang="ru-RU" sz="18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было предложено провести публичный эксперимент.</a:t>
            </a:r>
            <a:endParaRPr lang="en-US" sz="180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37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+7(903) 585-9776    http://smorovoz.ru/</a:t>
            </a:r>
            <a:endParaRPr lang="ru-RU" dirty="0"/>
          </a:p>
        </p:txBody>
      </p:sp>
      <p:pic>
        <p:nvPicPr>
          <p:cNvPr id="2050" name="Picture 2" descr="E:\smorovoz\2017-05-17-F1\17342482_1413448198705683_1903162084357253326_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59832" y="1556792"/>
            <a:ext cx="3006080" cy="450912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9552" y="116632"/>
            <a:ext cx="8280920" cy="864095"/>
          </a:xfrm>
        </p:spPr>
        <p:txBody>
          <a:bodyPr>
            <a:normAutofit/>
          </a:bodyPr>
          <a:lstStyle/>
          <a:p>
            <a:r>
              <a:rPr lang="ru-RU" sz="3600" dirty="0" smtClean="0"/>
              <a:t>Визуальный Маркетинг и Баден-Баден</a:t>
            </a:r>
            <a:endParaRPr lang="ru-RU" sz="36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39552" y="908720"/>
            <a:ext cx="8280920" cy="5184576"/>
          </a:xfrm>
        </p:spPr>
        <p:txBody>
          <a:bodyPr>
            <a:normAutofit/>
          </a:bodyPr>
          <a:lstStyle/>
          <a:p>
            <a:pPr indent="-514350" algn="l"/>
            <a:r>
              <a:rPr lang="ru-RU" sz="28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Вводные данные эксперимента:</a:t>
            </a:r>
          </a:p>
          <a:p>
            <a:pPr indent="-514350" algn="l"/>
            <a:endParaRPr lang="ru-RU" sz="280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indent="-514350" algn="l"/>
            <a:r>
              <a:rPr lang="ru-RU" sz="28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8000 знаков описания услуги на грани </a:t>
            </a:r>
            <a:r>
              <a:rPr lang="ru-RU" sz="28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дора</a:t>
            </a:r>
            <a:r>
              <a:rPr lang="ru-RU" sz="28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.</a:t>
            </a:r>
          </a:p>
          <a:p>
            <a:pPr indent="-514350" algn="l"/>
            <a:r>
              <a:rPr lang="en-US" sz="28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SEO</a:t>
            </a:r>
            <a:r>
              <a:rPr lang="ru-RU" sz="28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ru-RU" sz="28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бредотекст</a:t>
            </a:r>
            <a:r>
              <a:rPr lang="ru-RU" sz="28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с биржи за 80 </a:t>
            </a:r>
            <a:r>
              <a:rPr lang="ru-RU" sz="28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руб</a:t>
            </a:r>
            <a:r>
              <a:rPr lang="ru-RU" sz="28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/ кило.</a:t>
            </a:r>
          </a:p>
          <a:p>
            <a:pPr indent="-514350" algn="l"/>
            <a:r>
              <a:rPr lang="ru-RU" sz="28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Более 25 вхождений ключевой фразы.</a:t>
            </a:r>
          </a:p>
          <a:p>
            <a:pPr indent="-514350" algn="l"/>
            <a:r>
              <a:rPr lang="ru-RU" sz="28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Более 15 вхождений ключевых фраз синонимов.</a:t>
            </a:r>
          </a:p>
          <a:p>
            <a:pPr indent="-514350" algn="l"/>
            <a:endParaRPr lang="ru-RU" sz="280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indent="-514350" algn="l"/>
            <a:r>
              <a:rPr lang="ru-RU" sz="28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Задача: вогнать в ТОП, получить целевой трафик, хорошие поведенческие, удержаться в </a:t>
            </a:r>
            <a:r>
              <a:rPr lang="ru-RU" sz="28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ТОПе</a:t>
            </a:r>
            <a:r>
              <a:rPr lang="ru-RU" sz="28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и получить продажи.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38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+7(903) 585-9776    http://smorovoz.ru/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9552" y="116632"/>
            <a:ext cx="8280920" cy="864095"/>
          </a:xfrm>
        </p:spPr>
        <p:txBody>
          <a:bodyPr>
            <a:normAutofit/>
          </a:bodyPr>
          <a:lstStyle/>
          <a:p>
            <a:r>
              <a:rPr lang="ru-RU" sz="3600" dirty="0" smtClean="0"/>
              <a:t>Визуальный Маркетинг и Баден-Баден</a:t>
            </a:r>
            <a:endParaRPr lang="ru-RU" sz="36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39552" y="908720"/>
            <a:ext cx="8280920" cy="5184576"/>
          </a:xfrm>
        </p:spPr>
        <p:txBody>
          <a:bodyPr>
            <a:normAutofit/>
          </a:bodyPr>
          <a:lstStyle/>
          <a:p>
            <a:pPr indent="-514350" algn="l"/>
            <a:endParaRPr lang="ru-RU" sz="280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indent="-514350" algn="l"/>
            <a:endParaRPr lang="ru-RU" sz="280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indent="-514350"/>
            <a:endParaRPr lang="ru-RU" sz="600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indent="-514350"/>
            <a:r>
              <a:rPr lang="ru-RU" sz="6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Ваши ставки?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39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+7(903) 585-9776    http://smorovoz.ru/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9552" y="260649"/>
            <a:ext cx="8280920" cy="864095"/>
          </a:xfrm>
        </p:spPr>
        <p:txBody>
          <a:bodyPr>
            <a:normAutofit/>
          </a:bodyPr>
          <a:lstStyle/>
          <a:p>
            <a:r>
              <a:rPr lang="ru-RU" sz="3600" dirty="0" smtClean="0"/>
              <a:t>Спустя ровно год</a:t>
            </a:r>
            <a:endParaRPr lang="ru-RU" sz="36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39552" y="1268760"/>
            <a:ext cx="8208912" cy="4968552"/>
          </a:xfrm>
        </p:spPr>
        <p:txBody>
          <a:bodyPr>
            <a:normAutofit/>
          </a:bodyPr>
          <a:lstStyle/>
          <a:p>
            <a:pPr marL="514350" indent="-514350"/>
            <a:r>
              <a:rPr lang="ru-RU" sz="28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4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+7(903) 585-9776    http://smorovoz.ru/</a:t>
            </a:r>
            <a:endParaRPr lang="ru-RU" dirty="0"/>
          </a:p>
        </p:txBody>
      </p:sp>
      <p:pic>
        <p:nvPicPr>
          <p:cNvPr id="2051" name="Picture 3" descr="E:\smorovoz\All-in-TOP-2017\trafik-god-201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04" y="1216496"/>
            <a:ext cx="8858250" cy="4876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9552" y="116632"/>
            <a:ext cx="8280920" cy="864095"/>
          </a:xfrm>
        </p:spPr>
        <p:txBody>
          <a:bodyPr>
            <a:normAutofit/>
          </a:bodyPr>
          <a:lstStyle/>
          <a:p>
            <a:r>
              <a:rPr lang="ru-RU" sz="3600" dirty="0" smtClean="0"/>
              <a:t>Визуальный Маркетинг и Баден-Баден</a:t>
            </a:r>
            <a:endParaRPr lang="ru-RU" sz="36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39552" y="908720"/>
            <a:ext cx="8280920" cy="5184576"/>
          </a:xfrm>
        </p:spPr>
        <p:txBody>
          <a:bodyPr>
            <a:normAutofit/>
          </a:bodyPr>
          <a:lstStyle/>
          <a:p>
            <a:pPr indent="-514350" algn="l"/>
            <a:endParaRPr lang="ru-RU" sz="280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indent="-514350" algn="l"/>
            <a:r>
              <a:rPr lang="ru-RU" sz="28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На базе </a:t>
            </a:r>
            <a:r>
              <a:rPr lang="ru-RU" sz="28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нейро</a:t>
            </a:r>
            <a:r>
              <a:rPr lang="ru-RU" sz="28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факультета психологии МГУ Наталья Галкина </a:t>
            </a:r>
            <a:r>
              <a:rPr lang="en-US" sz="28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(</a:t>
            </a:r>
            <a:r>
              <a:rPr lang="en-US" sz="28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NeuroTrend</a:t>
            </a:r>
            <a:r>
              <a:rPr lang="en-US" sz="28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)</a:t>
            </a:r>
            <a:r>
              <a:rPr lang="ru-RU" sz="28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вывела величину, описывающую внимание пользователя к визуальному </a:t>
            </a:r>
            <a:r>
              <a:rPr lang="ru-RU" sz="28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контенту</a:t>
            </a:r>
            <a:r>
              <a:rPr lang="ru-RU" sz="28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:</a:t>
            </a:r>
          </a:p>
          <a:p>
            <a:pPr indent="-514350" algn="l"/>
            <a:endParaRPr lang="ru-RU" sz="280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indent="-514350" algn="l"/>
            <a:r>
              <a:rPr lang="ru-RU" sz="28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Количественная мера гармонии (0 - 100).</a:t>
            </a:r>
          </a:p>
          <a:p>
            <a:pPr indent="-514350" algn="l"/>
            <a:endParaRPr lang="ru-RU" sz="280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indent="-514350" algn="l"/>
            <a:r>
              <a:rPr lang="ru-RU" sz="28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Изменение этого параметра на 2 пункта приводит к удержанию внимания пользователя на 1 секунду!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40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+7(903) 585-9776    http://smorovoz.ru/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9552" y="116632"/>
            <a:ext cx="8280920" cy="864095"/>
          </a:xfrm>
        </p:spPr>
        <p:txBody>
          <a:bodyPr>
            <a:normAutofit/>
          </a:bodyPr>
          <a:lstStyle/>
          <a:p>
            <a:r>
              <a:rPr lang="ru-RU" sz="3600" dirty="0" smtClean="0"/>
              <a:t>Визуальный Маркетинг и Баден-Баден</a:t>
            </a:r>
            <a:endParaRPr lang="ru-RU" sz="36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39552" y="908720"/>
            <a:ext cx="8280920" cy="5184576"/>
          </a:xfrm>
        </p:spPr>
        <p:txBody>
          <a:bodyPr>
            <a:normAutofit/>
          </a:bodyPr>
          <a:lstStyle/>
          <a:p>
            <a:pPr indent="-514350" algn="l"/>
            <a:r>
              <a:rPr lang="ru-RU" sz="18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endParaRPr lang="en-US" sz="180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41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+7(903) 585-9776    http://smorovoz.ru/</a:t>
            </a:r>
            <a:endParaRPr lang="ru-RU" dirty="0"/>
          </a:p>
        </p:txBody>
      </p:sp>
      <p:pic>
        <p:nvPicPr>
          <p:cNvPr id="1026" name="Picture 2" descr="E:\smorovoz\2017-05-17-F1\VM-Baden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2534" y="836712"/>
            <a:ext cx="8873962" cy="561662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9552" y="116632"/>
            <a:ext cx="8280920" cy="864095"/>
          </a:xfrm>
        </p:spPr>
        <p:txBody>
          <a:bodyPr>
            <a:normAutofit/>
          </a:bodyPr>
          <a:lstStyle/>
          <a:p>
            <a:r>
              <a:rPr lang="ru-RU" sz="4800" dirty="0" smtClean="0">
                <a:solidFill>
                  <a:srgbClr val="FF0000"/>
                </a:solidFill>
              </a:rPr>
              <a:t>ГЛАВНЫЙ ВЫВОД!</a:t>
            </a:r>
            <a:endParaRPr lang="ru-RU" sz="4800" dirty="0">
              <a:solidFill>
                <a:srgbClr val="FF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39552" y="1268760"/>
            <a:ext cx="8280920" cy="4824536"/>
          </a:xfrm>
        </p:spPr>
        <p:txBody>
          <a:bodyPr>
            <a:normAutofit/>
          </a:bodyPr>
          <a:lstStyle/>
          <a:p>
            <a:pPr indent="-514350"/>
            <a:r>
              <a:rPr lang="ru-RU" sz="6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Будущее за Визуальным Маркетингом!</a:t>
            </a:r>
          </a:p>
          <a:p>
            <a:pPr indent="-514350"/>
            <a:r>
              <a:rPr lang="ru-RU" sz="1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</a:p>
          <a:p>
            <a:pPr indent="-514350"/>
            <a:endParaRPr lang="ru-RU" sz="200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indent="-514350"/>
            <a:r>
              <a:rPr lang="ru-RU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Кто этого ещё не понял покупает ссылки и </a:t>
            </a:r>
            <a:r>
              <a:rPr lang="ru-RU" sz="20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кластеризует</a:t>
            </a:r>
            <a:r>
              <a:rPr lang="ru-RU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тексты.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42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+7(903) 585-9776    http://smorovoz.ru/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576" y="260649"/>
            <a:ext cx="8064896" cy="864095"/>
          </a:xfrm>
        </p:spPr>
        <p:txBody>
          <a:bodyPr>
            <a:normAutofit/>
          </a:bodyPr>
          <a:lstStyle/>
          <a:p>
            <a:r>
              <a:rPr lang="ru-RU" sz="3600" dirty="0" smtClean="0"/>
              <a:t>Спасибо за внимание!</a:t>
            </a:r>
            <a:endParaRPr lang="ru-RU" sz="36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39552" y="1052736"/>
            <a:ext cx="8352928" cy="5184576"/>
          </a:xfrm>
        </p:spPr>
        <p:txBody>
          <a:bodyPr>
            <a:normAutofit/>
          </a:bodyPr>
          <a:lstStyle/>
          <a:p>
            <a:r>
              <a:rPr lang="ru-RU" sz="5600" dirty="0" smtClean="0">
                <a:solidFill>
                  <a:schemeClr val="tx1"/>
                </a:solidFill>
              </a:rPr>
              <a:t>Сергей </a:t>
            </a:r>
            <a:r>
              <a:rPr lang="ru-RU" sz="5600" dirty="0" err="1" smtClean="0">
                <a:solidFill>
                  <a:schemeClr val="tx1"/>
                </a:solidFill>
              </a:rPr>
              <a:t>Сморовоз</a:t>
            </a:r>
            <a:endParaRPr lang="en-US" sz="5600" dirty="0" smtClean="0">
              <a:solidFill>
                <a:schemeClr val="tx1"/>
              </a:solidFill>
            </a:endParaRPr>
          </a:p>
          <a:p>
            <a:r>
              <a:rPr lang="ru-RU" sz="2400" dirty="0" err="1" smtClean="0">
                <a:solidFill>
                  <a:schemeClr val="tx1"/>
                </a:solidFill>
              </a:rPr>
              <a:t>интернет-маркетолог</a:t>
            </a:r>
            <a:r>
              <a:rPr lang="ru-RU" sz="2400" dirty="0" smtClean="0">
                <a:solidFill>
                  <a:schemeClr val="tx1"/>
                </a:solidFill>
              </a:rPr>
              <a:t>, рекламный фотограф</a:t>
            </a:r>
          </a:p>
          <a:p>
            <a:r>
              <a:rPr lang="en-US" sz="2400" dirty="0" smtClean="0">
                <a:solidFill>
                  <a:schemeClr val="tx1"/>
                </a:solidFill>
              </a:rPr>
              <a:t>+7 (903) 585 9776</a:t>
            </a:r>
          </a:p>
          <a:p>
            <a:r>
              <a:rPr lang="en-US" sz="2400" dirty="0" smtClean="0">
                <a:hlinkClick r:id="rId2"/>
              </a:rPr>
              <a:t>http://www.smorovoz.ru</a:t>
            </a:r>
            <a:endParaRPr lang="en-US" sz="2400" dirty="0" smtClean="0"/>
          </a:p>
          <a:p>
            <a:endParaRPr lang="ru-RU" sz="2400" dirty="0" smtClean="0">
              <a:solidFill>
                <a:schemeClr val="tx1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43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+7(903) 585-9776    http://smorovoz.ru/</a:t>
            </a:r>
            <a:endParaRPr lang="ru-RU"/>
          </a:p>
        </p:txBody>
      </p:sp>
      <p:pic>
        <p:nvPicPr>
          <p:cNvPr id="1026" name="Picture 2" descr="E:\smorovoz\All-in-TOP-2017\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79712" y="3573016"/>
            <a:ext cx="1620180" cy="1080120"/>
          </a:xfrm>
          <a:prstGeom prst="rect">
            <a:avLst/>
          </a:prstGeom>
          <a:noFill/>
        </p:spPr>
      </p:pic>
      <p:pic>
        <p:nvPicPr>
          <p:cNvPr id="1027" name="Picture 3" descr="E:\smorovoz\All-in-TOP-2017\33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779912" y="3645024"/>
            <a:ext cx="1584176" cy="1056117"/>
          </a:xfrm>
          <a:prstGeom prst="rect">
            <a:avLst/>
          </a:prstGeom>
          <a:noFill/>
        </p:spPr>
      </p:pic>
      <p:pic>
        <p:nvPicPr>
          <p:cNvPr id="1028" name="Picture 4" descr="E:\smorovoz\All-in-TOP-2017\19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3528" y="5013176"/>
            <a:ext cx="1620180" cy="1080120"/>
          </a:xfrm>
          <a:prstGeom prst="rect">
            <a:avLst/>
          </a:prstGeom>
          <a:noFill/>
        </p:spPr>
      </p:pic>
      <p:pic>
        <p:nvPicPr>
          <p:cNvPr id="1030" name="Picture 6" descr="E:\smorovoz\All-in-TOP-2017\24.gif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223249" y="3501008"/>
            <a:ext cx="1597223" cy="1064815"/>
          </a:xfrm>
          <a:prstGeom prst="rect">
            <a:avLst/>
          </a:prstGeom>
          <a:noFill/>
        </p:spPr>
      </p:pic>
      <p:pic>
        <p:nvPicPr>
          <p:cNvPr id="1031" name="Picture 7" descr="E:\smorovoz\All-in-TOP-2017\30.gif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051720" y="5133189"/>
            <a:ext cx="1440160" cy="960107"/>
          </a:xfrm>
          <a:prstGeom prst="rect">
            <a:avLst/>
          </a:prstGeom>
          <a:noFill/>
        </p:spPr>
      </p:pic>
      <p:pic>
        <p:nvPicPr>
          <p:cNvPr id="1032" name="Picture 8" descr="E:\smorovoz\All-in-TOP-2017\28.gif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779912" y="5085184"/>
            <a:ext cx="1512168" cy="1008112"/>
          </a:xfrm>
          <a:prstGeom prst="rect">
            <a:avLst/>
          </a:prstGeom>
          <a:noFill/>
        </p:spPr>
      </p:pic>
      <p:pic>
        <p:nvPicPr>
          <p:cNvPr id="1033" name="Picture 9" descr="E:\smorovoz\All-in-TOP-2017\24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436096" y="4989173"/>
            <a:ext cx="1656184" cy="1104123"/>
          </a:xfrm>
          <a:prstGeom prst="rect">
            <a:avLst/>
          </a:prstGeom>
          <a:noFill/>
        </p:spPr>
      </p:pic>
      <p:pic>
        <p:nvPicPr>
          <p:cNvPr id="1034" name="Picture 10" descr="E:\smorovoz\All-in-TOP-2017\23.jp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7236296" y="5085184"/>
            <a:ext cx="1562930" cy="1041953"/>
          </a:xfrm>
          <a:prstGeom prst="rect">
            <a:avLst/>
          </a:prstGeom>
          <a:noFill/>
        </p:spPr>
      </p:pic>
      <p:pic>
        <p:nvPicPr>
          <p:cNvPr id="1035" name="Picture 11" descr="E:\smorovoz\All-in-TOP-2017\2.jp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395536" y="3645024"/>
            <a:ext cx="1456803" cy="971202"/>
          </a:xfrm>
          <a:prstGeom prst="rect">
            <a:avLst/>
          </a:prstGeom>
          <a:noFill/>
        </p:spPr>
      </p:pic>
      <p:pic>
        <p:nvPicPr>
          <p:cNvPr id="1036" name="Picture 12" descr="E:\smorovoz\All-in-TOP-2017\13.jpg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5580112" y="3645024"/>
            <a:ext cx="1512168" cy="100811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50"/>
            <a:ext cx="9144000" cy="6845300"/>
          </a:xfrm>
          <a:prstGeom prst="rect">
            <a:avLst/>
          </a:prstGeom>
        </p:spPr>
      </p:pic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-379" y="1664914"/>
            <a:ext cx="9144000" cy="1920436"/>
          </a:xfrm>
          <a:prstGeom prst="rect">
            <a:avLst/>
          </a:prstGeom>
        </p:spPr>
        <p:txBody>
          <a:bodyPr vert="horz" lIns="121917" tIns="60958" rIns="121917" bIns="60958" rtlCol="0" anchor="ctr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altLang="ru-RU" sz="4300" dirty="0">
                <a:solidFill>
                  <a:schemeClr val="bg1"/>
                </a:solidFill>
                <a:latin typeface="Calibri" panose="020F0502020204030204" pitchFamily="34" charset="0"/>
              </a:rPr>
              <a:t>Вопросы?</a:t>
            </a: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381" y="3773667"/>
            <a:ext cx="9143620" cy="2303719"/>
          </a:xfrm>
          <a:prstGeom prst="rect">
            <a:avLst/>
          </a:prstGeom>
        </p:spPr>
        <p:txBody>
          <a:bodyPr vert="horz" lIns="121917" tIns="60958" rIns="121917" bIns="60958" rtlCol="0">
            <a:norm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50000"/>
              </a:lnSpc>
              <a:buNone/>
            </a:pPr>
            <a:r>
              <a:rPr lang="ru-RU" altLang="ru-RU" sz="27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</a:rPr>
              <a:t>Сморовоз</a:t>
            </a:r>
            <a:r>
              <a:rPr lang="ru-RU" altLang="ru-RU" sz="27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</a:rPr>
              <a:t> Сергей 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altLang="ru-RU" sz="2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</a:rPr>
              <a:t>smorovoz.ru </a:t>
            </a:r>
            <a:r>
              <a:rPr lang="en-US" altLang="ru-RU" sz="24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</a:rPr>
              <a:t/>
            </a:r>
            <a:br>
              <a:rPr lang="en-US" altLang="ru-RU" sz="24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</a:rPr>
            </a:br>
            <a:r>
              <a:rPr lang="ru-RU" altLang="ru-RU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</a:rPr>
              <a:t>+7 903 585 9776</a:t>
            </a:r>
            <a:endParaRPr lang="ru-RU" altLang="ru-RU" dirty="0">
              <a:solidFill>
                <a:schemeClr val="tx1">
                  <a:lumMod val="50000"/>
                  <a:lumOff val="50000"/>
                </a:schemeClr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0917436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9552" y="260649"/>
            <a:ext cx="8280920" cy="864095"/>
          </a:xfrm>
        </p:spPr>
        <p:txBody>
          <a:bodyPr>
            <a:normAutofit/>
          </a:bodyPr>
          <a:lstStyle/>
          <a:p>
            <a:r>
              <a:rPr lang="en-US" sz="3600" dirty="0" smtClean="0"/>
              <a:t>All in TOP 2017</a:t>
            </a:r>
            <a:endParaRPr lang="ru-RU" sz="36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39552" y="1268760"/>
            <a:ext cx="8208912" cy="4968552"/>
          </a:xfrm>
        </p:spPr>
        <p:txBody>
          <a:bodyPr>
            <a:normAutofit/>
          </a:bodyPr>
          <a:lstStyle/>
          <a:p>
            <a:pPr marL="514350" indent="-514350"/>
            <a:r>
              <a:rPr lang="ru-RU" sz="28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5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+7(903) 585-9776    http://smorovoz.ru/</a:t>
            </a:r>
            <a:endParaRPr lang="ru-RU" dirty="0"/>
          </a:p>
        </p:txBody>
      </p:sp>
      <p:pic>
        <p:nvPicPr>
          <p:cNvPr id="3075" name="Picture 3" descr="E:\smorovoz\All-in-TOP-2017\trafik-god-201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04" y="1216496"/>
            <a:ext cx="8858250" cy="4876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9552" y="260649"/>
            <a:ext cx="8280920" cy="864095"/>
          </a:xfrm>
        </p:spPr>
        <p:txBody>
          <a:bodyPr>
            <a:normAutofit/>
          </a:bodyPr>
          <a:lstStyle/>
          <a:p>
            <a:r>
              <a:rPr lang="ru-RU" sz="3600" dirty="0" smtClean="0"/>
              <a:t>Визуальный Маркетинг</a:t>
            </a:r>
            <a:endParaRPr lang="ru-RU" sz="36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39552" y="1268760"/>
            <a:ext cx="8208912" cy="4968552"/>
          </a:xfrm>
        </p:spPr>
        <p:txBody>
          <a:bodyPr>
            <a:normAutofit/>
          </a:bodyPr>
          <a:lstStyle/>
          <a:p>
            <a:pPr marL="514350" indent="-514350"/>
            <a:r>
              <a:rPr lang="ru-RU" sz="6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Допустим на минуточку, что это всё полная </a:t>
            </a:r>
            <a:r>
              <a:rPr lang="ru-RU" sz="66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фигня</a:t>
            </a:r>
            <a:r>
              <a:rPr lang="ru-RU" sz="6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и верить мне нельзя! 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6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+7(903) 585-9776    http://smorovoz.ru/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9552" y="260649"/>
            <a:ext cx="8280920" cy="864095"/>
          </a:xfrm>
        </p:spPr>
        <p:txBody>
          <a:bodyPr>
            <a:normAutofit/>
          </a:bodyPr>
          <a:lstStyle/>
          <a:p>
            <a:r>
              <a:rPr lang="ru-RU" sz="3600" dirty="0" smtClean="0"/>
              <a:t>Визуальный Маркетинг</a:t>
            </a:r>
            <a:endParaRPr lang="ru-RU" sz="36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39552" y="1268760"/>
            <a:ext cx="8208912" cy="4968552"/>
          </a:xfrm>
        </p:spPr>
        <p:txBody>
          <a:bodyPr>
            <a:normAutofit/>
          </a:bodyPr>
          <a:lstStyle/>
          <a:p>
            <a:pPr marL="514350" indent="-514350"/>
            <a:r>
              <a:rPr lang="ru-RU" sz="6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Но ведь вы можете это проверить сами ничем вообще не рискуя! 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7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+7(903) 585-9776    http://smorovoz.ru/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9552" y="260649"/>
            <a:ext cx="8280920" cy="864095"/>
          </a:xfrm>
        </p:spPr>
        <p:txBody>
          <a:bodyPr>
            <a:normAutofit/>
          </a:bodyPr>
          <a:lstStyle/>
          <a:p>
            <a:r>
              <a:rPr lang="ru-RU" sz="3600" dirty="0" smtClean="0"/>
              <a:t>Настройка отчёта</a:t>
            </a:r>
            <a:endParaRPr lang="ru-RU" sz="36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39552" y="1268760"/>
            <a:ext cx="8208912" cy="4968552"/>
          </a:xfrm>
        </p:spPr>
        <p:txBody>
          <a:bodyPr>
            <a:normAutofit/>
          </a:bodyPr>
          <a:lstStyle/>
          <a:p>
            <a:pPr marL="514350" indent="-514350"/>
            <a:r>
              <a:rPr lang="ru-RU" sz="8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</a:p>
        </p:txBody>
      </p:sp>
      <p:pic>
        <p:nvPicPr>
          <p:cNvPr id="13314" name="Picture 2" descr="E:\smorovoz\2016-05-24-Webinar-LIMUR-MCM\Stranica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980728"/>
            <a:ext cx="8422010" cy="5864350"/>
          </a:xfrm>
          <a:prstGeom prst="rect">
            <a:avLst/>
          </a:prstGeom>
          <a:noFill/>
        </p:spPr>
      </p:pic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8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+7(903) 585-9776    http://smorovoz.ru/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9552" y="260649"/>
            <a:ext cx="8280920" cy="864095"/>
          </a:xfrm>
        </p:spPr>
        <p:txBody>
          <a:bodyPr>
            <a:normAutofit/>
          </a:bodyPr>
          <a:lstStyle/>
          <a:p>
            <a:r>
              <a:rPr lang="ru-RU" sz="3600" dirty="0" smtClean="0"/>
              <a:t>Настройка отчёта</a:t>
            </a:r>
            <a:endParaRPr lang="ru-RU" sz="36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39552" y="1268760"/>
            <a:ext cx="8208912" cy="4968552"/>
          </a:xfrm>
        </p:spPr>
        <p:txBody>
          <a:bodyPr>
            <a:normAutofit/>
          </a:bodyPr>
          <a:lstStyle/>
          <a:p>
            <a:pPr marL="514350" indent="-514350"/>
            <a:r>
              <a:rPr lang="ru-RU" sz="8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</a:p>
        </p:txBody>
      </p:sp>
      <p:pic>
        <p:nvPicPr>
          <p:cNvPr id="14338" name="Picture 2" descr="E:\smorovoz\2016-05-24-Webinar-LIMUR-MCM\Stranica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019771"/>
            <a:ext cx="8208912" cy="5715967"/>
          </a:xfrm>
          <a:prstGeom prst="rect">
            <a:avLst/>
          </a:prstGeom>
          <a:noFill/>
        </p:spPr>
      </p:pic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9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+7(903) 585-9776    http://smorovoz.ru/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15102</TotalTime>
  <Words>1028</Words>
  <Application>Microsoft Office PowerPoint</Application>
  <PresentationFormat>Экран (4:3)</PresentationFormat>
  <Paragraphs>222</Paragraphs>
  <Slides>44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44</vt:i4>
      </vt:variant>
    </vt:vector>
  </HeadingPairs>
  <TitlesOfParts>
    <vt:vector size="47" baseType="lpstr">
      <vt:lpstr>Arial</vt:lpstr>
      <vt:lpstr>Calibri</vt:lpstr>
      <vt:lpstr>Тема Office</vt:lpstr>
      <vt:lpstr>Презентация PowerPoint</vt:lpstr>
      <vt:lpstr>Сморовоз Сергей</vt:lpstr>
      <vt:lpstr>Подведём итоги 2016 года</vt:lpstr>
      <vt:lpstr>Спустя ровно год</vt:lpstr>
      <vt:lpstr>All in TOP 2017</vt:lpstr>
      <vt:lpstr>Визуальный Маркетинг</vt:lpstr>
      <vt:lpstr>Визуальный Маркетинг</vt:lpstr>
      <vt:lpstr>Настройка отчёта</vt:lpstr>
      <vt:lpstr>Настройка отчёта</vt:lpstr>
      <vt:lpstr>Настройка отчёта</vt:lpstr>
      <vt:lpstr>Настройка отчёта</vt:lpstr>
      <vt:lpstr>Настройка отчёта</vt:lpstr>
      <vt:lpstr>Настройка отчёта</vt:lpstr>
      <vt:lpstr>Презентация PowerPoint</vt:lpstr>
      <vt:lpstr>Визуальный Маркетинг</vt:lpstr>
      <vt:lpstr>Визуальный Маркетинг</vt:lpstr>
      <vt:lpstr>Визуальный Маркетинг</vt:lpstr>
      <vt:lpstr>Media Content Marketing (MCM)</vt:lpstr>
      <vt:lpstr>Сравнение До и После</vt:lpstr>
      <vt:lpstr>Визуальный Маркетинг</vt:lpstr>
      <vt:lpstr> </vt:lpstr>
      <vt:lpstr> </vt:lpstr>
      <vt:lpstr> </vt:lpstr>
      <vt:lpstr> </vt:lpstr>
      <vt:lpstr> </vt:lpstr>
      <vt:lpstr> </vt:lpstr>
      <vt:lpstr>Сравнение До и После</vt:lpstr>
      <vt:lpstr>По-моему слабовато!</vt:lpstr>
      <vt:lpstr> </vt:lpstr>
      <vt:lpstr>Меняем первое фото</vt:lpstr>
      <vt:lpstr> </vt:lpstr>
      <vt:lpstr> </vt:lpstr>
      <vt:lpstr>Сравнение До и После</vt:lpstr>
      <vt:lpstr>Изменилось лишь содержание сосуда!</vt:lpstr>
      <vt:lpstr>Какие выводы?</vt:lpstr>
      <vt:lpstr>Визуальный Маркетинг и Баден-Баден</vt:lpstr>
      <vt:lpstr>Визуальный Маркетинг и Баден-Баден</vt:lpstr>
      <vt:lpstr>Визуальный Маркетинг и Баден-Баден</vt:lpstr>
      <vt:lpstr>Визуальный Маркетинг и Баден-Баден</vt:lpstr>
      <vt:lpstr>Визуальный Маркетинг и Баден-Баден</vt:lpstr>
      <vt:lpstr>Визуальный Маркетинг и Баден-Баден</vt:lpstr>
      <vt:lpstr>ГЛАВНЫЙ ВЫВОД!</vt:lpstr>
      <vt:lpstr>Спасибо за внимание!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Фотография XIX века</dc:title>
  <dc:creator>Сергей</dc:creator>
  <cp:lastModifiedBy>Вадим Богданов</cp:lastModifiedBy>
  <cp:revision>568</cp:revision>
  <dcterms:created xsi:type="dcterms:W3CDTF">2016-02-23T22:32:08Z</dcterms:created>
  <dcterms:modified xsi:type="dcterms:W3CDTF">2017-05-17T15:12:35Z</dcterms:modified>
</cp:coreProperties>
</file>